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66" r:id="rId5"/>
    <p:sldId id="267" r:id="rId6"/>
    <p:sldId id="258" r:id="rId7"/>
    <p:sldId id="259" r:id="rId8"/>
    <p:sldId id="265" r:id="rId9"/>
    <p:sldId id="260" r:id="rId10"/>
    <p:sldId id="268" r:id="rId11"/>
    <p:sldId id="261" r:id="rId12"/>
    <p:sldId id="272" r:id="rId13"/>
    <p:sldId id="269" r:id="rId14"/>
    <p:sldId id="262" r:id="rId15"/>
    <p:sldId id="270" r:id="rId16"/>
    <p:sldId id="263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58" autoAdjust="0"/>
  </p:normalViewPr>
  <p:slideViewPr>
    <p:cSldViewPr snapToGrid="0" snapToObjects="1">
      <p:cViewPr>
        <p:scale>
          <a:sx n="100" d="100"/>
          <a:sy n="100" d="100"/>
        </p:scale>
        <p:origin x="-128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C3417-3CC1-B840-A2DD-670EDAF6891A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B05D-D6E0-8943-8EBA-4728C9961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1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B05D-D6E0-8943-8EBA-4728C9961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0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0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0A28-C934-9E4B-954C-AE548AD799F3}" type="datetimeFigureOut">
              <a:rPr lang="en-US" smtClean="0"/>
              <a:t>27/04/19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58FB-D48B-CB47-B0C0-E332C84CE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3169"/>
            <a:ext cx="7772400" cy="12672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Reinstatement of the line from Beverley to York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4556"/>
            <a:ext cx="6400800" cy="1642882"/>
          </a:xfrm>
        </p:spPr>
        <p:txBody>
          <a:bodyPr>
            <a:normAutofit/>
          </a:bodyPr>
          <a:lstStyle/>
          <a:p>
            <a:r>
              <a:rPr lang="en-US" dirty="0" smtClean="0"/>
              <a:t>James Connelly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Pennie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70489"/>
            <a:ext cx="5731510" cy="18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1600200"/>
            <a:ext cx="8839200" cy="47599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3600" b="1" dirty="0" smtClean="0"/>
          </a:p>
          <a:p>
            <a:pPr marL="0" indent="0">
              <a:buNone/>
            </a:pPr>
            <a:r>
              <a:rPr lang="en-GB" sz="4500" b="1" dirty="0" smtClean="0"/>
              <a:t>Better </a:t>
            </a:r>
            <a:r>
              <a:rPr lang="en-GB" sz="4500" b="1" dirty="0"/>
              <a:t>connectivity with North Yorkshire </a:t>
            </a:r>
            <a:endParaRPr lang="en-GB" sz="4500" dirty="0"/>
          </a:p>
          <a:p>
            <a:r>
              <a:rPr lang="en-GB" sz="4500" dirty="0" smtClean="0"/>
              <a:t>Line will improve </a:t>
            </a:r>
            <a:r>
              <a:rPr lang="en-GB" sz="4500" dirty="0"/>
              <a:t>rail connectivity with North Yorkshire, allowing journeys from the East Riding via York to </a:t>
            </a:r>
            <a:r>
              <a:rPr lang="en-GB" sz="4500" dirty="0" smtClean="0"/>
              <a:t>Harrogate, </a:t>
            </a:r>
            <a:r>
              <a:rPr lang="en-GB" sz="4500" dirty="0" err="1" smtClean="0"/>
              <a:t>Northallerton</a:t>
            </a:r>
            <a:r>
              <a:rPr lang="en-GB" sz="4500" dirty="0"/>
              <a:t> </a:t>
            </a:r>
            <a:r>
              <a:rPr lang="en-GB" sz="4500" dirty="0" smtClean="0"/>
              <a:t>etc.  </a:t>
            </a:r>
          </a:p>
          <a:p>
            <a:r>
              <a:rPr lang="en-GB" sz="4500" dirty="0" smtClean="0"/>
              <a:t>The line would </a:t>
            </a:r>
            <a:r>
              <a:rPr lang="en-GB" sz="4500" dirty="0"/>
              <a:t>play a </a:t>
            </a:r>
            <a:r>
              <a:rPr lang="en-GB" sz="4500" dirty="0" smtClean="0"/>
              <a:t>major </a:t>
            </a:r>
            <a:r>
              <a:rPr lang="en-GB" sz="4500" dirty="0"/>
              <a:t>role in rail connectivity </a:t>
            </a:r>
            <a:r>
              <a:rPr lang="en-GB" sz="4500" dirty="0" smtClean="0"/>
              <a:t>if main </a:t>
            </a:r>
            <a:r>
              <a:rPr lang="en-GB" sz="4500" dirty="0"/>
              <a:t>line from Hull </a:t>
            </a:r>
            <a:r>
              <a:rPr lang="en-GB" sz="4500" dirty="0" smtClean="0"/>
              <a:t>is disrupted.</a:t>
            </a:r>
            <a:endParaRPr lang="en-GB" sz="4500" dirty="0"/>
          </a:p>
          <a:p>
            <a:pPr marL="0" indent="0">
              <a:buNone/>
            </a:pPr>
            <a:r>
              <a:rPr lang="en-GB" sz="4500" dirty="0"/>
              <a:t> </a:t>
            </a:r>
          </a:p>
          <a:p>
            <a:pPr marL="0" indent="0">
              <a:buNone/>
            </a:pPr>
            <a:r>
              <a:rPr lang="en-GB" sz="4500" b="1" dirty="0" smtClean="0"/>
              <a:t>Onward </a:t>
            </a:r>
            <a:r>
              <a:rPr lang="en-GB" sz="4500" b="1" dirty="0"/>
              <a:t>rail travel via York; </a:t>
            </a:r>
            <a:r>
              <a:rPr lang="en-GB" sz="4500" b="1" dirty="0" smtClean="0"/>
              <a:t>HS2</a:t>
            </a:r>
            <a:r>
              <a:rPr lang="en-GB" sz="4500" dirty="0"/>
              <a:t> </a:t>
            </a:r>
          </a:p>
          <a:p>
            <a:r>
              <a:rPr lang="en-GB" sz="4500" dirty="0" smtClean="0"/>
              <a:t>Currently long distance rail travellers must </a:t>
            </a:r>
            <a:r>
              <a:rPr lang="en-GB" sz="4500" dirty="0"/>
              <a:t>go to York by bus or </a:t>
            </a:r>
            <a:r>
              <a:rPr lang="en-GB" sz="4500" dirty="0" smtClean="0"/>
              <a:t>car</a:t>
            </a:r>
            <a:r>
              <a:rPr lang="en-GB" sz="4500" dirty="0"/>
              <a:t>. </a:t>
            </a:r>
            <a:endParaRPr lang="en-GB" sz="4500" dirty="0" smtClean="0"/>
          </a:p>
          <a:p>
            <a:pPr lvl="1"/>
            <a:r>
              <a:rPr lang="en-GB" sz="4500" dirty="0"/>
              <a:t>Rail journeys from many parts of </a:t>
            </a:r>
            <a:r>
              <a:rPr lang="en-GB" sz="4500" dirty="0" smtClean="0"/>
              <a:t>East </a:t>
            </a:r>
            <a:r>
              <a:rPr lang="en-GB" sz="4500" dirty="0"/>
              <a:t>Riding </a:t>
            </a:r>
            <a:r>
              <a:rPr lang="en-GB" sz="4500" dirty="0" smtClean="0"/>
              <a:t>to </a:t>
            </a:r>
            <a:r>
              <a:rPr lang="en-GB" sz="4500" dirty="0"/>
              <a:t>Scotland via York are impeded by either slow public transport or inadequate roads for </a:t>
            </a:r>
            <a:r>
              <a:rPr lang="en-GB" sz="4500" dirty="0" smtClean="0"/>
              <a:t>journey </a:t>
            </a:r>
            <a:r>
              <a:rPr lang="en-GB" sz="4500" dirty="0"/>
              <a:t>to York. </a:t>
            </a:r>
          </a:p>
          <a:p>
            <a:pPr lvl="1"/>
            <a:r>
              <a:rPr lang="en-GB" sz="4500" dirty="0" smtClean="0"/>
              <a:t>Line </a:t>
            </a:r>
            <a:r>
              <a:rPr lang="en-GB" sz="4500" dirty="0"/>
              <a:t>will connect at York with services to many long-distance destinations</a:t>
            </a:r>
            <a:r>
              <a:rPr lang="en-GB" sz="4500" dirty="0" smtClean="0"/>
              <a:t>.</a:t>
            </a:r>
            <a:r>
              <a:rPr lang="en-GB" sz="4500" dirty="0"/>
              <a:t> </a:t>
            </a:r>
          </a:p>
          <a:p>
            <a:r>
              <a:rPr lang="en-GB" sz="4500" dirty="0" smtClean="0"/>
              <a:t>Plans </a:t>
            </a:r>
            <a:r>
              <a:rPr lang="en-GB" sz="4500" dirty="0"/>
              <a:t>for HS2 have been welcomed by Yorkshire councils and LEPs.  </a:t>
            </a:r>
            <a:endParaRPr lang="en-GB" sz="4500" dirty="0" smtClean="0"/>
          </a:p>
          <a:p>
            <a:pPr lvl="1"/>
            <a:r>
              <a:rPr lang="en-GB" sz="4500" dirty="0" smtClean="0"/>
              <a:t>York </a:t>
            </a:r>
            <a:r>
              <a:rPr lang="en-GB" sz="4500" dirty="0"/>
              <a:t>will become a major point of connection into HS2. </a:t>
            </a:r>
            <a:endParaRPr lang="en-GB" sz="4500" dirty="0" smtClean="0"/>
          </a:p>
          <a:p>
            <a:pPr lvl="1"/>
            <a:r>
              <a:rPr lang="en-GB" sz="4500" dirty="0"/>
              <a:t>W</a:t>
            </a:r>
            <a:r>
              <a:rPr lang="en-GB" sz="4500" dirty="0" smtClean="0"/>
              <a:t>ithout </a:t>
            </a:r>
            <a:r>
              <a:rPr lang="en-GB" sz="4500" dirty="0"/>
              <a:t>a direct rail link to </a:t>
            </a:r>
            <a:r>
              <a:rPr lang="en-GB" sz="4500" dirty="0" smtClean="0"/>
              <a:t>York, communities </a:t>
            </a:r>
            <a:r>
              <a:rPr lang="en-GB" sz="4500" dirty="0"/>
              <a:t>and businesses will not be able to make best use of the economic and travel benefits </a:t>
            </a:r>
            <a:r>
              <a:rPr lang="en-GB" sz="4500" dirty="0" smtClean="0"/>
              <a:t>of HS2.</a:t>
            </a:r>
            <a:endParaRPr lang="en-GB" sz="4500" dirty="0"/>
          </a:p>
          <a:p>
            <a:endParaRPr lang="en-US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717040"/>
            <a:ext cx="8646160" cy="4897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i="1" dirty="0" smtClean="0"/>
              <a:t>Resilience </a:t>
            </a:r>
            <a:r>
              <a:rPr lang="en-GB" sz="2000" b="1" i="1" dirty="0"/>
              <a:t>of </a:t>
            </a:r>
            <a:r>
              <a:rPr lang="en-GB" sz="2000" b="1" i="1" dirty="0" smtClean="0"/>
              <a:t>main </a:t>
            </a:r>
            <a:r>
              <a:rPr lang="en-GB" sz="2000" b="1" i="1" dirty="0"/>
              <a:t>east-west road route serving </a:t>
            </a:r>
            <a:r>
              <a:rPr lang="en-GB" sz="2000" b="1" i="1" dirty="0" smtClean="0"/>
              <a:t>Hull</a:t>
            </a:r>
            <a:r>
              <a:rPr lang="en-GB" sz="2000" b="1" dirty="0"/>
              <a:t> </a:t>
            </a:r>
            <a:endParaRPr lang="en-GB" sz="2000" dirty="0"/>
          </a:p>
          <a:p>
            <a:r>
              <a:rPr lang="en-GB" sz="2000" dirty="0" smtClean="0"/>
              <a:t>Main </a:t>
            </a:r>
            <a:r>
              <a:rPr lang="en-GB" sz="2000" dirty="0"/>
              <a:t>east-west road artery serving Hull </a:t>
            </a:r>
            <a:r>
              <a:rPr lang="en-GB" sz="2000" dirty="0" smtClean="0"/>
              <a:t>suffers </a:t>
            </a:r>
            <a:r>
              <a:rPr lang="en-GB" sz="2000" dirty="0"/>
              <a:t>from poor resilience and reliability, with accidents blocking one or both carriageways of the A63 and causing lengthy delays</a:t>
            </a:r>
            <a:r>
              <a:rPr lang="en-GB" sz="2000" dirty="0" smtClean="0"/>
              <a:t>.  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b="1" i="1" dirty="0" smtClean="0"/>
              <a:t>Sustainable </a:t>
            </a:r>
            <a:r>
              <a:rPr lang="en-GB" sz="2000" b="1" i="1" dirty="0"/>
              <a:t>travel options and economic </a:t>
            </a:r>
            <a:r>
              <a:rPr lang="en-GB" sz="2000" b="1" i="1" dirty="0" smtClean="0"/>
              <a:t>growth</a:t>
            </a: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b="1" dirty="0" smtClean="0"/>
              <a:t>Sustainable </a:t>
            </a:r>
            <a:r>
              <a:rPr lang="en-GB" sz="2000" b="1" dirty="0"/>
              <a:t>transport </a:t>
            </a:r>
            <a:r>
              <a:rPr lang="en-GB" sz="2000" b="1" dirty="0" smtClean="0"/>
              <a:t>objectives</a:t>
            </a:r>
            <a:r>
              <a:rPr lang="en-GB" sz="2000" dirty="0"/>
              <a:t> </a:t>
            </a:r>
          </a:p>
          <a:p>
            <a:r>
              <a:rPr lang="en-GB" sz="2000" dirty="0" smtClean="0"/>
              <a:t>A1079 </a:t>
            </a:r>
            <a:r>
              <a:rPr lang="en-GB" sz="2000" dirty="0"/>
              <a:t>is </a:t>
            </a:r>
            <a:r>
              <a:rPr lang="en-GB" sz="2000" dirty="0" smtClean="0"/>
              <a:t>seriously </a:t>
            </a:r>
            <a:r>
              <a:rPr lang="en-GB" sz="2000" dirty="0"/>
              <a:t>congested at peak times. </a:t>
            </a:r>
            <a:endParaRPr lang="en-GB" sz="2000" dirty="0" smtClean="0"/>
          </a:p>
          <a:p>
            <a:pPr marL="342900" lvl="1" indent="-342900">
              <a:buFont typeface="Arial"/>
              <a:buChar char="•"/>
            </a:pPr>
            <a:r>
              <a:rPr lang="en-GB" sz="1800" dirty="0"/>
              <a:t>Without a sustainable public transport alternative, extra journeys resulting from projected housing </a:t>
            </a:r>
            <a:r>
              <a:rPr lang="en-GB" sz="1800" dirty="0" smtClean="0"/>
              <a:t>developments</a:t>
            </a:r>
            <a:r>
              <a:rPr lang="en-GB" sz="1800" dirty="0"/>
              <a:t> </a:t>
            </a:r>
            <a:r>
              <a:rPr lang="en-GB" sz="1800" dirty="0" smtClean="0"/>
              <a:t>&amp; freight </a:t>
            </a:r>
            <a:r>
              <a:rPr lang="en-GB" sz="1800" dirty="0"/>
              <a:t>haulage, will have a detrimental effect on journey times, </a:t>
            </a:r>
            <a:r>
              <a:rPr lang="en-GB" sz="1800" dirty="0" smtClean="0"/>
              <a:t>environment</a:t>
            </a:r>
            <a:r>
              <a:rPr lang="en-GB" sz="1800" dirty="0"/>
              <a:t>, and quality of life. </a:t>
            </a:r>
          </a:p>
          <a:p>
            <a:endParaRPr lang="en-GB" sz="2000" dirty="0" smtClean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717040"/>
            <a:ext cx="8646160" cy="4897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2000" b="1" dirty="0" smtClean="0"/>
              <a:t>Changes </a:t>
            </a:r>
            <a:r>
              <a:rPr lang="en-GB" sz="2000" b="1" dirty="0"/>
              <a:t>since </a:t>
            </a:r>
            <a:r>
              <a:rPr lang="en-GB" sz="2000" b="1" dirty="0" smtClean="0"/>
              <a:t>2005 </a:t>
            </a:r>
            <a:r>
              <a:rPr lang="en-GB" sz="2000" b="1" dirty="0"/>
              <a:t>feasibility </a:t>
            </a:r>
            <a:r>
              <a:rPr lang="en-GB" sz="2000" b="1" dirty="0" smtClean="0"/>
              <a:t>study</a:t>
            </a:r>
            <a:r>
              <a:rPr lang="en-GB" sz="2000" dirty="0"/>
              <a:t> </a:t>
            </a:r>
          </a:p>
          <a:p>
            <a:r>
              <a:rPr lang="en-GB" sz="2000" dirty="0" smtClean="0"/>
              <a:t>2005: many </a:t>
            </a:r>
            <a:r>
              <a:rPr lang="en-GB" sz="2000" dirty="0"/>
              <a:t>private car users would switch to a rail </a:t>
            </a:r>
            <a:r>
              <a:rPr lang="en-GB" sz="2000" dirty="0" smtClean="0"/>
              <a:t>service if it were available</a:t>
            </a:r>
          </a:p>
          <a:p>
            <a:r>
              <a:rPr lang="en-GB" sz="2000" dirty="0" smtClean="0"/>
              <a:t>A1079 has deteriorated considerably: response </a:t>
            </a:r>
            <a:r>
              <a:rPr lang="en-GB" sz="2000" dirty="0"/>
              <a:t>would </a:t>
            </a:r>
            <a:r>
              <a:rPr lang="en-GB" sz="2000" dirty="0" smtClean="0"/>
              <a:t>be </a:t>
            </a:r>
            <a:r>
              <a:rPr lang="en-GB" sz="2000" dirty="0"/>
              <a:t>higher.  </a:t>
            </a:r>
            <a:endParaRPr lang="en-GB" sz="2000" dirty="0" smtClean="0"/>
          </a:p>
          <a:p>
            <a:pPr lvl="1"/>
            <a:r>
              <a:rPr lang="en-GB" sz="2000" dirty="0" smtClean="0"/>
              <a:t>Planned journey times are attractive </a:t>
            </a:r>
            <a:r>
              <a:rPr lang="en-GB" sz="2000" dirty="0"/>
              <a:t>(Hull-York, 36 miles: 56 minutes; Beverley-York, 32 miles: 46 minutes). </a:t>
            </a:r>
            <a:endParaRPr lang="en-GB" sz="2000" dirty="0" smtClean="0"/>
          </a:p>
          <a:p>
            <a:r>
              <a:rPr lang="en-GB" sz="2000" dirty="0" smtClean="0"/>
              <a:t>Experience </a:t>
            </a:r>
            <a:r>
              <a:rPr lang="en-GB" sz="1800" dirty="0"/>
              <a:t>of </a:t>
            </a:r>
            <a:r>
              <a:rPr lang="en-GB" sz="1800" dirty="0" smtClean="0"/>
              <a:t>other reopened </a:t>
            </a:r>
            <a:r>
              <a:rPr lang="en-GB" sz="1800" dirty="0"/>
              <a:t>rail lines </a:t>
            </a:r>
            <a:r>
              <a:rPr lang="en-GB" sz="1800" dirty="0" smtClean="0"/>
              <a:t>= passenger </a:t>
            </a:r>
            <a:r>
              <a:rPr lang="en-GB" sz="1800" dirty="0"/>
              <a:t>numbers </a:t>
            </a:r>
            <a:r>
              <a:rPr lang="en-GB" sz="1800" dirty="0" smtClean="0"/>
              <a:t>far </a:t>
            </a:r>
            <a:r>
              <a:rPr lang="en-GB" sz="1800" dirty="0"/>
              <a:t>exceed expectations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4456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  <a:r>
              <a:rPr lang="en-GB" b="1" dirty="0" smtClean="0"/>
              <a:t>East </a:t>
            </a:r>
            <a:r>
              <a:rPr lang="en-GB" b="1" dirty="0"/>
              <a:t>Riding disadvantaged by unreliable transport </a:t>
            </a:r>
            <a:r>
              <a:rPr lang="en-GB" b="1" dirty="0" smtClean="0"/>
              <a:t>infrastructure</a:t>
            </a:r>
            <a:r>
              <a:rPr lang="en-GB" dirty="0"/>
              <a:t> </a:t>
            </a:r>
          </a:p>
          <a:p>
            <a:r>
              <a:rPr lang="en-GB" dirty="0" smtClean="0"/>
              <a:t>ERYC </a:t>
            </a:r>
            <a:r>
              <a:rPr lang="en-GB" dirty="0"/>
              <a:t>Economic Development Strategy 2012-2016 (2012) advises priority for projects “which deliver connectivity infrastructure for growth</a:t>
            </a:r>
            <a:r>
              <a:rPr lang="en-GB" dirty="0" smtClean="0"/>
              <a:t>” </a:t>
            </a:r>
          </a:p>
          <a:p>
            <a:pPr lvl="1"/>
            <a:r>
              <a:rPr lang="en-GB" i="1" dirty="0" smtClean="0"/>
              <a:t>Delays </a:t>
            </a:r>
            <a:r>
              <a:rPr lang="en-GB" i="1" dirty="0"/>
              <a:t>and unreliability in the area’s transport infrastructure weaken the East </a:t>
            </a:r>
            <a:r>
              <a:rPr lang="en-GB" i="1" dirty="0" smtClean="0"/>
              <a:t>Riding’s </a:t>
            </a:r>
            <a:r>
              <a:rPr lang="en-GB" i="1" dirty="0"/>
              <a:t>strategic position with its surrounding cities and also</a:t>
            </a:r>
            <a:r>
              <a:rPr lang="en-GB" dirty="0"/>
              <a:t> [have] </a:t>
            </a:r>
            <a:r>
              <a:rPr lang="en-GB" i="1" dirty="0"/>
              <a:t>a direct economic cost in terms of reducing productivity through increased journey times</a:t>
            </a:r>
            <a:r>
              <a:rPr lang="en-GB" i="1" dirty="0" smtClean="0"/>
              <a:t>.</a:t>
            </a:r>
            <a:r>
              <a:rPr lang="en-GB" dirty="0" smtClean="0"/>
              <a:t> </a:t>
            </a:r>
            <a:r>
              <a:rPr lang="en-GB" dirty="0"/>
              <a:t> </a:t>
            </a:r>
          </a:p>
          <a:p>
            <a:endParaRPr lang="en-GB" dirty="0" smtClean="0"/>
          </a:p>
          <a:p>
            <a:r>
              <a:rPr lang="en-GB" dirty="0" smtClean="0"/>
              <a:t>Reinstatement </a:t>
            </a:r>
            <a:r>
              <a:rPr lang="en-GB" dirty="0"/>
              <a:t>of </a:t>
            </a:r>
            <a:r>
              <a:rPr lang="en-GB" dirty="0" smtClean="0"/>
              <a:t>line </a:t>
            </a:r>
            <a:r>
              <a:rPr lang="en-GB" dirty="0"/>
              <a:t>will benefit </a:t>
            </a:r>
            <a:r>
              <a:rPr lang="en-GB" dirty="0" smtClean="0"/>
              <a:t>area by </a:t>
            </a:r>
            <a:r>
              <a:rPr lang="en-GB" dirty="0"/>
              <a:t>providing an additional route to </a:t>
            </a:r>
            <a:r>
              <a:rPr lang="en-GB" dirty="0" smtClean="0"/>
              <a:t>west</a:t>
            </a:r>
            <a:r>
              <a:rPr lang="en-GB" dirty="0"/>
              <a:t>, </a:t>
            </a:r>
            <a:r>
              <a:rPr lang="en-GB" dirty="0" smtClean="0"/>
              <a:t>reducing </a:t>
            </a:r>
            <a:r>
              <a:rPr lang="en-GB" dirty="0"/>
              <a:t>the economic cost </a:t>
            </a:r>
            <a:r>
              <a:rPr lang="en-GB" dirty="0" smtClean="0"/>
              <a:t>of local unreliable </a:t>
            </a:r>
            <a:r>
              <a:rPr lang="en-GB" dirty="0"/>
              <a:t>transport infrastructure.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 smtClean="0"/>
              <a:t>Economic </a:t>
            </a:r>
            <a:r>
              <a:rPr lang="en-GB" b="1" dirty="0"/>
              <a:t>growth arising from rail </a:t>
            </a:r>
            <a:r>
              <a:rPr lang="en-GB" b="1" dirty="0" err="1" smtClean="0"/>
              <a:t>reopenings</a:t>
            </a:r>
            <a:r>
              <a:rPr lang="en-GB" dirty="0"/>
              <a:t> </a:t>
            </a:r>
          </a:p>
          <a:p>
            <a:r>
              <a:rPr lang="en-GB" dirty="0"/>
              <a:t>There is </a:t>
            </a:r>
            <a:r>
              <a:rPr lang="en-GB" dirty="0" smtClean="0"/>
              <a:t>clear evidence </a:t>
            </a:r>
            <a:r>
              <a:rPr lang="en-GB" dirty="0"/>
              <a:t>of the economic </a:t>
            </a:r>
            <a:r>
              <a:rPr lang="en-GB" dirty="0" smtClean="0"/>
              <a:t>growth arising from </a:t>
            </a:r>
            <a:r>
              <a:rPr lang="en-GB" dirty="0"/>
              <a:t>rail </a:t>
            </a:r>
            <a:r>
              <a:rPr lang="en-GB" dirty="0" smtClean="0"/>
              <a:t>reopening. </a:t>
            </a:r>
          </a:p>
          <a:p>
            <a:pPr lvl="1"/>
            <a:r>
              <a:rPr lang="en-GB" dirty="0" smtClean="0"/>
              <a:t>Following reopening </a:t>
            </a:r>
            <a:r>
              <a:rPr lang="en-GB" dirty="0"/>
              <a:t>of </a:t>
            </a:r>
            <a:r>
              <a:rPr lang="en-GB" dirty="0" smtClean="0"/>
              <a:t>Borders line, </a:t>
            </a:r>
            <a:r>
              <a:rPr lang="en-GB" dirty="0"/>
              <a:t>tourism, property prices and inward investment </a:t>
            </a:r>
            <a:r>
              <a:rPr lang="en-GB" dirty="0" smtClean="0"/>
              <a:t>increased </a:t>
            </a:r>
            <a:r>
              <a:rPr lang="en-GB" dirty="0"/>
              <a:t>considerably. 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600200"/>
            <a:ext cx="8717280" cy="4932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000" b="1" i="1" dirty="0" smtClean="0"/>
              <a:t> </a:t>
            </a:r>
            <a:r>
              <a:rPr lang="en-GB" sz="8000" b="1" dirty="0" smtClean="0"/>
              <a:t>Travel </a:t>
            </a:r>
            <a:r>
              <a:rPr lang="en-GB" sz="8000" b="1" dirty="0"/>
              <a:t>to work </a:t>
            </a:r>
            <a:r>
              <a:rPr lang="en-GB" sz="8000" dirty="0"/>
              <a:t> </a:t>
            </a:r>
          </a:p>
          <a:p>
            <a:r>
              <a:rPr lang="en-GB" sz="8000" dirty="0" smtClean="0"/>
              <a:t>ERYC </a:t>
            </a:r>
            <a:r>
              <a:rPr lang="en-GB" sz="8000" dirty="0"/>
              <a:t>Economic Development Strategy 2012-2016 (2012</a:t>
            </a:r>
            <a:r>
              <a:rPr lang="en-GB" sz="8000" dirty="0" smtClean="0"/>
              <a:t>): </a:t>
            </a:r>
          </a:p>
          <a:p>
            <a:r>
              <a:rPr lang="en-GB" sz="8000" dirty="0" smtClean="0"/>
              <a:t>45</a:t>
            </a:r>
            <a:r>
              <a:rPr lang="en-GB" sz="8000" dirty="0"/>
              <a:t>% of East Riding residents travel outside the area for work </a:t>
            </a:r>
            <a:endParaRPr lang="en-GB" sz="8000" dirty="0" smtClean="0"/>
          </a:p>
          <a:p>
            <a:r>
              <a:rPr lang="en-GB" sz="8000" dirty="0" smtClean="0"/>
              <a:t>20</a:t>
            </a:r>
            <a:r>
              <a:rPr lang="en-GB" sz="8000" dirty="0"/>
              <a:t>% of the East Riding workforce travel into the </a:t>
            </a:r>
            <a:r>
              <a:rPr lang="en-GB" sz="8000" dirty="0" smtClean="0"/>
              <a:t>area. </a:t>
            </a:r>
          </a:p>
          <a:p>
            <a:pPr lvl="1"/>
            <a:r>
              <a:rPr lang="en-GB" sz="8000" dirty="0" smtClean="0"/>
              <a:t>Will increase </a:t>
            </a:r>
            <a:r>
              <a:rPr lang="en-GB" sz="8000" dirty="0"/>
              <a:t>due to </a:t>
            </a:r>
            <a:r>
              <a:rPr lang="en-GB" sz="8000" dirty="0" smtClean="0"/>
              <a:t>housing development</a:t>
            </a:r>
            <a:r>
              <a:rPr lang="en-GB" sz="8000" dirty="0"/>
              <a:t> </a:t>
            </a:r>
            <a:r>
              <a:rPr lang="en-GB" sz="8000" dirty="0" smtClean="0"/>
              <a:t>= further </a:t>
            </a:r>
            <a:r>
              <a:rPr lang="en-GB" sz="8000" dirty="0"/>
              <a:t>peak-hour </a:t>
            </a:r>
            <a:r>
              <a:rPr lang="en-GB" sz="8000" dirty="0" smtClean="0"/>
              <a:t>delays.  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b="1" dirty="0" smtClean="0"/>
              <a:t>Education</a:t>
            </a:r>
            <a:r>
              <a:rPr lang="en-GB" sz="8000" dirty="0"/>
              <a:t> </a:t>
            </a:r>
          </a:p>
          <a:p>
            <a:r>
              <a:rPr lang="en-GB" sz="8000" dirty="0"/>
              <a:t>Many students </a:t>
            </a:r>
            <a:r>
              <a:rPr lang="en-GB" sz="8000" dirty="0" smtClean="0"/>
              <a:t>study at </a:t>
            </a:r>
            <a:r>
              <a:rPr lang="en-GB" sz="8000" dirty="0"/>
              <a:t>universities and colleges near to home. </a:t>
            </a:r>
            <a:endParaRPr lang="en-GB" sz="8000" dirty="0" smtClean="0"/>
          </a:p>
          <a:p>
            <a:pPr lvl="1"/>
            <a:r>
              <a:rPr lang="en-GB" sz="8000" dirty="0" smtClean="0"/>
              <a:t>Local </a:t>
            </a:r>
            <a:r>
              <a:rPr lang="en-GB" sz="8000" dirty="0"/>
              <a:t>students at </a:t>
            </a:r>
            <a:r>
              <a:rPr lang="en-GB" sz="8000" dirty="0" smtClean="0"/>
              <a:t>universities/colleges </a:t>
            </a:r>
            <a:r>
              <a:rPr lang="en-GB" sz="8000" dirty="0"/>
              <a:t>in Hull and York </a:t>
            </a:r>
            <a:r>
              <a:rPr lang="en-GB" sz="8000" dirty="0" smtClean="0"/>
              <a:t>= travel </a:t>
            </a:r>
            <a:r>
              <a:rPr lang="en-GB" sz="8000" dirty="0"/>
              <a:t>market whose public transport needs are not </a:t>
            </a:r>
            <a:r>
              <a:rPr lang="en-GB" sz="8000" dirty="0" smtClean="0"/>
              <a:t>currently met.</a:t>
            </a:r>
            <a:endParaRPr lang="en-GB" sz="8000" dirty="0"/>
          </a:p>
          <a:p>
            <a:pPr marL="0" indent="0">
              <a:buNone/>
            </a:pPr>
            <a:r>
              <a:rPr lang="en-GB" sz="8000" b="1" dirty="0"/>
              <a:t> </a:t>
            </a:r>
            <a:endParaRPr lang="en-GB" sz="8000" dirty="0"/>
          </a:p>
          <a:p>
            <a:pPr marL="0" indent="0">
              <a:buNone/>
            </a:pPr>
            <a:r>
              <a:rPr lang="en-GB" sz="8000" b="1" dirty="0" smtClean="0"/>
              <a:t>Health</a:t>
            </a:r>
            <a:r>
              <a:rPr lang="en-GB" sz="8000" dirty="0"/>
              <a:t> </a:t>
            </a:r>
          </a:p>
          <a:p>
            <a:r>
              <a:rPr lang="en-GB" sz="8000" dirty="0" smtClean="0"/>
              <a:t>Hospitals </a:t>
            </a:r>
            <a:r>
              <a:rPr lang="en-GB" sz="8000" dirty="0"/>
              <a:t>in Cottingham and Hull are major </a:t>
            </a:r>
            <a:r>
              <a:rPr lang="en-GB" sz="8000" dirty="0" smtClean="0"/>
              <a:t>centres </a:t>
            </a:r>
            <a:r>
              <a:rPr lang="en-GB" sz="8000" dirty="0"/>
              <a:t>for </a:t>
            </a:r>
            <a:r>
              <a:rPr lang="en-GB" sz="8000" dirty="0" smtClean="0"/>
              <a:t>medical specialities.</a:t>
            </a:r>
          </a:p>
          <a:p>
            <a:r>
              <a:rPr lang="en-GB" sz="8000" dirty="0" smtClean="0"/>
              <a:t>A </a:t>
            </a:r>
            <a:r>
              <a:rPr lang="en-GB" sz="8000" dirty="0"/>
              <a:t>York-Hull rail service via Beverley, with connecting bus services, will meet the needs of patients and </a:t>
            </a:r>
            <a:r>
              <a:rPr lang="en-GB" sz="8000" dirty="0" smtClean="0"/>
              <a:t>relatives.  </a:t>
            </a:r>
            <a:endParaRPr lang="en-GB" sz="8000" dirty="0"/>
          </a:p>
          <a:p>
            <a:r>
              <a:rPr lang="en-GB" sz="8000" dirty="0" smtClean="0"/>
              <a:t>It might be </a:t>
            </a:r>
            <a:r>
              <a:rPr lang="en-GB" sz="8000" dirty="0"/>
              <a:t>possible to build a station </a:t>
            </a:r>
            <a:r>
              <a:rPr lang="en-GB" sz="8000" dirty="0" smtClean="0"/>
              <a:t>by York Hospital. </a:t>
            </a:r>
            <a:endParaRPr lang="en-GB" sz="8000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600200"/>
            <a:ext cx="8765540" cy="48412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Retail</a:t>
            </a:r>
            <a:r>
              <a:rPr lang="en-GB" dirty="0"/>
              <a:t> </a:t>
            </a:r>
          </a:p>
          <a:p>
            <a:r>
              <a:rPr lang="en-GB" dirty="0" smtClean="0"/>
              <a:t>Reliable </a:t>
            </a:r>
            <a:r>
              <a:rPr lang="en-GB" dirty="0"/>
              <a:t>rail service </a:t>
            </a:r>
            <a:r>
              <a:rPr lang="en-GB" dirty="0" smtClean="0"/>
              <a:t>would </a:t>
            </a:r>
            <a:r>
              <a:rPr lang="en-GB" dirty="0"/>
              <a:t>enable </a:t>
            </a:r>
            <a:r>
              <a:rPr lang="en-GB" dirty="0" smtClean="0"/>
              <a:t>residents to </a:t>
            </a:r>
            <a:r>
              <a:rPr lang="en-GB" dirty="0"/>
              <a:t>access </a:t>
            </a:r>
            <a:r>
              <a:rPr lang="en-GB" dirty="0" smtClean="0"/>
              <a:t>major </a:t>
            </a:r>
            <a:r>
              <a:rPr lang="en-GB" dirty="0"/>
              <a:t>retail centres of Hull and York by </a:t>
            </a:r>
            <a:r>
              <a:rPr lang="en-GB" dirty="0" smtClean="0"/>
              <a:t>public transport = reduction </a:t>
            </a:r>
            <a:r>
              <a:rPr lang="en-GB" dirty="0"/>
              <a:t>in car use.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 smtClean="0"/>
              <a:t>Tourism</a:t>
            </a:r>
            <a:r>
              <a:rPr lang="en-GB" dirty="0"/>
              <a:t> </a:t>
            </a:r>
          </a:p>
          <a:p>
            <a:r>
              <a:rPr lang="en-GB" dirty="0" smtClean="0"/>
              <a:t>ERYC </a:t>
            </a:r>
            <a:r>
              <a:rPr lang="en-GB" dirty="0"/>
              <a:t>Economic Development Strategy </a:t>
            </a:r>
            <a:r>
              <a:rPr lang="en-GB" dirty="0" smtClean="0"/>
              <a:t>2012-16: “</a:t>
            </a:r>
            <a:r>
              <a:rPr lang="en-GB" i="1" dirty="0"/>
              <a:t>underdeveloped tourism offer</a:t>
            </a:r>
            <a:r>
              <a:rPr lang="en-GB" dirty="0" smtClean="0"/>
              <a:t>”. </a:t>
            </a:r>
          </a:p>
          <a:p>
            <a:r>
              <a:rPr lang="en-GB" dirty="0" smtClean="0"/>
              <a:t>The towns need visitors </a:t>
            </a:r>
            <a:r>
              <a:rPr lang="en-GB" dirty="0"/>
              <a:t>to boost </a:t>
            </a:r>
            <a:r>
              <a:rPr lang="en-GB" dirty="0" smtClean="0"/>
              <a:t>economy. Congestion/lack </a:t>
            </a:r>
            <a:r>
              <a:rPr lang="en-GB" dirty="0"/>
              <a:t>of parking </a:t>
            </a:r>
            <a:r>
              <a:rPr lang="en-GB" dirty="0" smtClean="0"/>
              <a:t>limit potential.</a:t>
            </a:r>
          </a:p>
          <a:p>
            <a:r>
              <a:rPr lang="en-GB" dirty="0" smtClean="0"/>
              <a:t>Reinstatement </a:t>
            </a:r>
            <a:r>
              <a:rPr lang="en-GB" dirty="0"/>
              <a:t>of </a:t>
            </a:r>
            <a:r>
              <a:rPr lang="en-GB" dirty="0" smtClean="0"/>
              <a:t>line </a:t>
            </a:r>
            <a:r>
              <a:rPr lang="en-GB" dirty="0"/>
              <a:t>could </a:t>
            </a:r>
            <a:r>
              <a:rPr lang="en-GB" dirty="0" smtClean="0"/>
              <a:t>contribute to an increase </a:t>
            </a:r>
            <a:r>
              <a:rPr lang="en-GB" dirty="0"/>
              <a:t>in </a:t>
            </a:r>
            <a:r>
              <a:rPr lang="en-GB" dirty="0" smtClean="0"/>
              <a:t>tourism.  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 smtClean="0"/>
              <a:t>Hull </a:t>
            </a:r>
            <a:r>
              <a:rPr lang="en-GB" b="1" dirty="0"/>
              <a:t>- new industrial development; </a:t>
            </a:r>
            <a:r>
              <a:rPr lang="en-GB" b="1" dirty="0" smtClean="0"/>
              <a:t>freight</a:t>
            </a:r>
            <a:r>
              <a:rPr lang="en-GB" dirty="0"/>
              <a:t> </a:t>
            </a:r>
          </a:p>
          <a:p>
            <a:r>
              <a:rPr lang="en-GB" dirty="0"/>
              <a:t>As </a:t>
            </a:r>
            <a:r>
              <a:rPr lang="en-GB" dirty="0" smtClean="0"/>
              <a:t>number </a:t>
            </a:r>
            <a:r>
              <a:rPr lang="en-GB" dirty="0"/>
              <a:t>of passenger trains on </a:t>
            </a:r>
            <a:r>
              <a:rPr lang="en-GB" dirty="0" smtClean="0"/>
              <a:t>main </a:t>
            </a:r>
            <a:r>
              <a:rPr lang="en-GB" dirty="0"/>
              <a:t>line out of Hull </a:t>
            </a:r>
            <a:r>
              <a:rPr lang="en-GB" dirty="0" smtClean="0"/>
              <a:t>increases = fewer freight paths.</a:t>
            </a:r>
          </a:p>
          <a:p>
            <a:r>
              <a:rPr lang="en-GB" dirty="0" smtClean="0"/>
              <a:t>Recent </a:t>
            </a:r>
            <a:r>
              <a:rPr lang="en-GB" dirty="0"/>
              <a:t>investment in </a:t>
            </a:r>
            <a:r>
              <a:rPr lang="en-GB" dirty="0" smtClean="0"/>
              <a:t>manufacturing by </a:t>
            </a:r>
            <a:r>
              <a:rPr lang="en-GB" dirty="0"/>
              <a:t>Siemens </a:t>
            </a:r>
            <a:r>
              <a:rPr lang="en-GB" dirty="0" smtClean="0"/>
              <a:t>etc adds pressure </a:t>
            </a:r>
            <a:r>
              <a:rPr lang="en-GB" dirty="0"/>
              <a:t>on </a:t>
            </a:r>
            <a:r>
              <a:rPr lang="en-GB" dirty="0" smtClean="0"/>
              <a:t>existing routes. </a:t>
            </a:r>
          </a:p>
          <a:p>
            <a:r>
              <a:rPr lang="en-GB" dirty="0" smtClean="0"/>
              <a:t>If </a:t>
            </a:r>
            <a:r>
              <a:rPr lang="en-GB" dirty="0"/>
              <a:t>Hull-York services use the Minsters </a:t>
            </a:r>
            <a:r>
              <a:rPr lang="en-GB" dirty="0" smtClean="0"/>
              <a:t>route, </a:t>
            </a:r>
            <a:r>
              <a:rPr lang="en-GB" dirty="0"/>
              <a:t>this will free up paths on the main line. </a:t>
            </a:r>
          </a:p>
          <a:p>
            <a:endParaRPr lang="en-US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600200"/>
            <a:ext cx="882142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100" b="1" i="1" dirty="0" smtClean="0"/>
              <a:t>Conclusion: taking </a:t>
            </a:r>
            <a:r>
              <a:rPr lang="en-GB" sz="5100" b="1" i="1" dirty="0"/>
              <a:t>it </a:t>
            </a:r>
            <a:r>
              <a:rPr lang="en-GB" sz="5100" b="1" i="1" dirty="0" smtClean="0"/>
              <a:t>forward</a:t>
            </a:r>
            <a:r>
              <a:rPr lang="en-GB" sz="5100" dirty="0"/>
              <a:t> </a:t>
            </a:r>
            <a:endParaRPr lang="en-GB" sz="5100" dirty="0" smtClean="0"/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 smtClean="0"/>
              <a:t>Line </a:t>
            </a:r>
            <a:r>
              <a:rPr lang="en-GB" sz="3600" dirty="0"/>
              <a:t>will provide improved transport and </a:t>
            </a:r>
            <a:r>
              <a:rPr lang="en-GB" sz="3600" dirty="0" smtClean="0"/>
              <a:t>generate </a:t>
            </a:r>
            <a:r>
              <a:rPr lang="en-GB" sz="3600" dirty="0"/>
              <a:t>economic growth in East </a:t>
            </a:r>
            <a:r>
              <a:rPr lang="en-GB" sz="3600" dirty="0" smtClean="0"/>
              <a:t>Yorkshire. </a:t>
            </a:r>
          </a:p>
          <a:p>
            <a:pPr lvl="1"/>
            <a:r>
              <a:rPr lang="en-GB" sz="3600" dirty="0" smtClean="0"/>
              <a:t>But also wider </a:t>
            </a:r>
            <a:r>
              <a:rPr lang="en-GB" sz="3600" dirty="0"/>
              <a:t>significance, contributing to better rail connectivity and </a:t>
            </a:r>
            <a:r>
              <a:rPr lang="en-GB" sz="3600" dirty="0" smtClean="0"/>
              <a:t>resilience </a:t>
            </a:r>
            <a:r>
              <a:rPr lang="en-GB" sz="3600" dirty="0"/>
              <a:t>of </a:t>
            </a:r>
            <a:r>
              <a:rPr lang="en-GB" sz="3600" dirty="0" smtClean="0"/>
              <a:t>rail </a:t>
            </a:r>
            <a:r>
              <a:rPr lang="en-GB" sz="3600" dirty="0"/>
              <a:t>network serving </a:t>
            </a:r>
            <a:r>
              <a:rPr lang="en-GB" sz="3600" dirty="0" smtClean="0"/>
              <a:t>Yorkshire </a:t>
            </a:r>
            <a:r>
              <a:rPr lang="en-GB" sz="3600" dirty="0"/>
              <a:t>and </a:t>
            </a:r>
            <a:r>
              <a:rPr lang="en-GB" sz="3600" dirty="0" smtClean="0"/>
              <a:t>Humber.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 </a:t>
            </a:r>
          </a:p>
          <a:p>
            <a:r>
              <a:rPr lang="en-GB" sz="3600" dirty="0" smtClean="0"/>
              <a:t>Potential </a:t>
            </a:r>
            <a:r>
              <a:rPr lang="en-GB" sz="3600" dirty="0"/>
              <a:t>for </a:t>
            </a:r>
            <a:r>
              <a:rPr lang="en-GB" sz="3600" dirty="0" smtClean="0"/>
              <a:t>further development: </a:t>
            </a:r>
            <a:r>
              <a:rPr lang="en-GB" sz="3600" dirty="0"/>
              <a:t>a York-Bridlington service is possible if a chord is built </a:t>
            </a:r>
            <a:r>
              <a:rPr lang="en-GB" sz="3600" dirty="0" smtClean="0"/>
              <a:t>north </a:t>
            </a:r>
            <a:r>
              <a:rPr lang="en-GB" sz="3600" dirty="0"/>
              <a:t>of Beverley between the </a:t>
            </a:r>
            <a:r>
              <a:rPr lang="en-GB" sz="3600" dirty="0" smtClean="0"/>
              <a:t>line </a:t>
            </a:r>
            <a:r>
              <a:rPr lang="en-GB" sz="3600" dirty="0"/>
              <a:t>from York and </a:t>
            </a:r>
            <a:r>
              <a:rPr lang="en-GB" sz="3600" dirty="0" smtClean="0"/>
              <a:t>existing </a:t>
            </a:r>
            <a:r>
              <a:rPr lang="en-GB" sz="3600" dirty="0"/>
              <a:t>Hull-Scarborough line. </a:t>
            </a:r>
          </a:p>
          <a:p>
            <a:pPr marL="0" indent="0">
              <a:buNone/>
            </a:pPr>
            <a:r>
              <a:rPr lang="en-GB" sz="3600" dirty="0"/>
              <a:t> </a:t>
            </a:r>
          </a:p>
          <a:p>
            <a:r>
              <a:rPr lang="en-GB" sz="3600" dirty="0" err="1" smtClean="0"/>
              <a:t>DfT’s</a:t>
            </a:r>
            <a:r>
              <a:rPr lang="en-GB" sz="3600" dirty="0" smtClean="0"/>
              <a:t> policy </a:t>
            </a:r>
            <a:r>
              <a:rPr lang="en-GB" sz="3600" dirty="0"/>
              <a:t>paper </a:t>
            </a:r>
            <a:r>
              <a:rPr lang="en-GB" sz="3600" i="1" dirty="0"/>
              <a:t>Connecting people: a strategic vision for rail</a:t>
            </a:r>
            <a:r>
              <a:rPr lang="en-GB" sz="3600" dirty="0"/>
              <a:t> </a:t>
            </a:r>
            <a:r>
              <a:rPr lang="en-GB" sz="3600" dirty="0" smtClean="0"/>
              <a:t>(2017</a:t>
            </a:r>
            <a:r>
              <a:rPr lang="en-GB" sz="3600" dirty="0"/>
              <a:t>) </a:t>
            </a:r>
            <a:r>
              <a:rPr lang="en-GB" sz="3600" dirty="0" smtClean="0"/>
              <a:t>encourages </a:t>
            </a:r>
            <a:r>
              <a:rPr lang="en-GB" sz="3600" dirty="0" err="1" smtClean="0"/>
              <a:t>reopenings</a:t>
            </a:r>
            <a:r>
              <a:rPr lang="en-GB" sz="3600" dirty="0"/>
              <a:t>. </a:t>
            </a:r>
            <a:endParaRPr lang="en-GB" sz="3600" dirty="0" smtClean="0"/>
          </a:p>
          <a:p>
            <a:pPr lvl="1"/>
            <a:r>
              <a:rPr lang="en-GB" sz="3600" dirty="0"/>
              <a:t>A</a:t>
            </a:r>
            <a:r>
              <a:rPr lang="en-GB" sz="3600" dirty="0" smtClean="0"/>
              <a:t>sks </a:t>
            </a:r>
            <a:r>
              <a:rPr lang="en-GB" sz="3600" dirty="0"/>
              <a:t>local authorities and Local Enterprise Partnerships to submit </a:t>
            </a:r>
            <a:r>
              <a:rPr lang="en-GB" sz="3600" dirty="0" smtClean="0"/>
              <a:t>proposals.</a:t>
            </a:r>
          </a:p>
          <a:p>
            <a:pPr lvl="1"/>
            <a:r>
              <a:rPr lang="en-GB" sz="3600" dirty="0" smtClean="0"/>
              <a:t>Does </a:t>
            </a:r>
            <a:r>
              <a:rPr lang="en-GB" sz="3600" dirty="0"/>
              <a:t>not meet </a:t>
            </a:r>
            <a:r>
              <a:rPr lang="en-GB" sz="3600" dirty="0" smtClean="0"/>
              <a:t>circumstances </a:t>
            </a:r>
            <a:r>
              <a:rPr lang="en-GB" sz="3600" dirty="0"/>
              <a:t>of </a:t>
            </a:r>
            <a:r>
              <a:rPr lang="en-GB" sz="3600" dirty="0" smtClean="0"/>
              <a:t>Minsters </a:t>
            </a:r>
            <a:r>
              <a:rPr lang="en-GB" sz="3600" dirty="0"/>
              <a:t>line, which traverses several local authorities and two LEP areas and has </a:t>
            </a:r>
            <a:r>
              <a:rPr lang="en-GB" sz="3600" dirty="0" smtClean="0"/>
              <a:t>strategic </a:t>
            </a:r>
            <a:r>
              <a:rPr lang="en-GB" sz="3600" dirty="0"/>
              <a:t>importance beyond the purely </a:t>
            </a:r>
            <a:r>
              <a:rPr lang="en-GB" sz="3600" dirty="0" smtClean="0"/>
              <a:t>local.</a:t>
            </a:r>
          </a:p>
          <a:p>
            <a:pPr lvl="1"/>
            <a:r>
              <a:rPr lang="en-GB" sz="3600" dirty="0" smtClean="0"/>
              <a:t>Need </a:t>
            </a:r>
            <a:r>
              <a:rPr lang="en-GB" sz="3600" dirty="0"/>
              <a:t>to evaluate individual potential rail </a:t>
            </a:r>
            <a:r>
              <a:rPr lang="en-GB" sz="3600" dirty="0" err="1"/>
              <a:t>reopenings</a:t>
            </a:r>
            <a:r>
              <a:rPr lang="en-GB" sz="3600" dirty="0"/>
              <a:t> in a wider strategic context – something beyond the remit of individual local authorities or </a:t>
            </a:r>
            <a:r>
              <a:rPr lang="en-GB" sz="3600" dirty="0" smtClean="0"/>
              <a:t>LEPs 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600200"/>
            <a:ext cx="882142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No rail campaign is a solo campaign: therefore we need:</a:t>
            </a:r>
          </a:p>
          <a:p>
            <a:pPr marL="857250" lvl="1" indent="-457200"/>
            <a:r>
              <a:rPr lang="en-GB" dirty="0" smtClean="0"/>
              <a:t>umbrella organisations (e.g. ERTA), networking, collaboration, sharing expertise, information, best practice.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Check us out:</a:t>
            </a:r>
          </a:p>
          <a:p>
            <a:r>
              <a:rPr lang="en-GB" dirty="0" smtClean="0"/>
              <a:t>Website: </a:t>
            </a:r>
            <a:r>
              <a:rPr lang="en-GB" dirty="0" err="1" smtClean="0"/>
              <a:t>minstersrail.com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Twitter: @</a:t>
            </a:r>
            <a:r>
              <a:rPr lang="en-GB" dirty="0" err="1"/>
              <a:t>MinstersRailNew</a:t>
            </a:r>
            <a:endParaRPr lang="en-GB" dirty="0"/>
          </a:p>
          <a:p>
            <a:r>
              <a:rPr lang="en-GB" dirty="0"/>
              <a:t>Facebook: Minsters Rail Campaign</a:t>
            </a:r>
          </a:p>
          <a:p>
            <a:endParaRPr lang="en-US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04-27 at 05.5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6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7585"/>
            <a:ext cx="8229600" cy="23585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New Route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6" y="1696721"/>
            <a:ext cx="8531409" cy="1808480"/>
          </a:xfrm>
          <a:prstGeom prst="rect">
            <a:avLst/>
          </a:prstGeom>
        </p:spPr>
      </p:pic>
      <p:pic>
        <p:nvPicPr>
          <p:cNvPr id="8" name="Picture 7" descr="Minsters Rail Campaign-logo no strap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808480"/>
            <a:ext cx="8849360" cy="43176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US" dirty="0"/>
              <a:t>42 miles Hull to York, branching at Beverley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Twin towns: twin themes</a:t>
            </a:r>
          </a:p>
          <a:p>
            <a:pPr lvl="2"/>
            <a:r>
              <a:rPr lang="en-GB" sz="3200" i="1" dirty="0"/>
              <a:t>Connectivity</a:t>
            </a:r>
          </a:p>
          <a:p>
            <a:pPr lvl="2"/>
            <a:r>
              <a:rPr lang="en-GB" sz="3200" i="1" dirty="0"/>
              <a:t>Resilience</a:t>
            </a:r>
            <a:r>
              <a:rPr lang="en-GB" sz="3200" dirty="0"/>
              <a:t>   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en-GB" dirty="0"/>
              <a:t>Hull and Beverley </a:t>
            </a:r>
            <a:r>
              <a:rPr lang="en-GB" dirty="0" smtClean="0"/>
              <a:t>linked </a:t>
            </a:r>
            <a:r>
              <a:rPr lang="en-GB" dirty="0"/>
              <a:t>with Market Weighton, Pocklington, Stamford Bridge and York by the </a:t>
            </a:r>
            <a:r>
              <a:rPr lang="en-GB" dirty="0" smtClean="0"/>
              <a:t>A1079</a:t>
            </a:r>
            <a:r>
              <a:rPr lang="en-GB" dirty="0"/>
              <a:t>. </a:t>
            </a:r>
            <a:r>
              <a:rPr lang="en-GB" dirty="0" smtClean="0"/>
              <a:t>   </a:t>
            </a:r>
          </a:p>
          <a:p>
            <a:r>
              <a:rPr lang="en-GB" dirty="0" smtClean="0"/>
              <a:t>Reinstatement </a:t>
            </a:r>
            <a:r>
              <a:rPr lang="en-GB" dirty="0"/>
              <a:t>of </a:t>
            </a:r>
            <a:r>
              <a:rPr lang="en-GB" dirty="0" smtClean="0"/>
              <a:t>line will </a:t>
            </a:r>
            <a:r>
              <a:rPr lang="en-GB" dirty="0"/>
              <a:t>contribute </a:t>
            </a:r>
            <a:r>
              <a:rPr lang="en-GB" dirty="0" smtClean="0"/>
              <a:t>to economic </a:t>
            </a:r>
            <a:r>
              <a:rPr lang="en-GB" dirty="0"/>
              <a:t>and social future of </a:t>
            </a:r>
            <a:r>
              <a:rPr lang="en-GB" dirty="0" smtClean="0"/>
              <a:t>East </a:t>
            </a:r>
            <a:r>
              <a:rPr lang="en-GB" dirty="0"/>
              <a:t>Riding, improving public transport, reducing car dependency and encouraging sustainable development.  </a:t>
            </a:r>
            <a:endParaRPr lang="en-GB" dirty="0" smtClean="0"/>
          </a:p>
        </p:txBody>
      </p:sp>
      <p:pic>
        <p:nvPicPr>
          <p:cNvPr id="8" name="Picture 7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5920"/>
            <a:ext cx="8762999" cy="4480243"/>
          </a:xfrm>
        </p:spPr>
        <p:txBody>
          <a:bodyPr>
            <a:normAutofit/>
          </a:bodyPr>
          <a:lstStyle/>
          <a:p>
            <a:r>
              <a:rPr lang="en-GB" dirty="0" smtClean="0"/>
              <a:t>Alternative </a:t>
            </a:r>
            <a:r>
              <a:rPr lang="en-GB" dirty="0"/>
              <a:t>link from </a:t>
            </a:r>
            <a:r>
              <a:rPr lang="en-GB" dirty="0" smtClean="0"/>
              <a:t>Hull/ER </a:t>
            </a:r>
            <a:r>
              <a:rPr lang="en-GB" dirty="0"/>
              <a:t>to </a:t>
            </a:r>
            <a:r>
              <a:rPr lang="en-GB" dirty="0" smtClean="0"/>
              <a:t>national network. </a:t>
            </a:r>
          </a:p>
          <a:p>
            <a:pPr lvl="1"/>
            <a:r>
              <a:rPr lang="en-GB" dirty="0" smtClean="0"/>
              <a:t>Required because existing </a:t>
            </a:r>
            <a:r>
              <a:rPr lang="en-GB" dirty="0"/>
              <a:t>rail infrastructure serving Hull lacks resilience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Improved </a:t>
            </a:r>
            <a:r>
              <a:rPr lang="en-GB" dirty="0"/>
              <a:t>rail link between East and North </a:t>
            </a:r>
            <a:r>
              <a:rPr lang="en-GB" dirty="0" smtClean="0"/>
              <a:t>Yorkshire = better </a:t>
            </a:r>
            <a:r>
              <a:rPr lang="en-GB" dirty="0"/>
              <a:t>connectivity. </a:t>
            </a:r>
            <a:endParaRPr lang="en-GB" dirty="0" smtClean="0"/>
          </a:p>
          <a:p>
            <a:pPr lvl="1"/>
            <a:r>
              <a:rPr lang="en-GB" dirty="0" smtClean="0"/>
              <a:t>Therefore </a:t>
            </a:r>
            <a:r>
              <a:rPr lang="en-GB" i="1" dirty="0" smtClean="0"/>
              <a:t>not</a:t>
            </a:r>
            <a:r>
              <a:rPr lang="en-GB" dirty="0" smtClean="0"/>
              <a:t> a light rail scheme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42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ravel in East York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8" r="-14398"/>
          <a:stretch>
            <a:fillRect/>
          </a:stretch>
        </p:blipFill>
        <p:spPr/>
      </p:pic>
      <p:pic>
        <p:nvPicPr>
          <p:cNvPr id="6" name="Picture 5" descr="Minsters Rail Campaign-logo no strap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4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96720"/>
            <a:ext cx="8757920" cy="442944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2005 </a:t>
            </a:r>
            <a:r>
              <a:rPr lang="en-US" b="1" i="1" dirty="0" smtClean="0"/>
              <a:t>Carl Bro </a:t>
            </a:r>
            <a:r>
              <a:rPr lang="en-US" b="1" dirty="0" smtClean="0"/>
              <a:t>report</a:t>
            </a:r>
          </a:p>
          <a:p>
            <a:pPr lvl="1"/>
            <a:r>
              <a:rPr lang="en-GB" dirty="0" smtClean="0"/>
              <a:t>Commissioned </a:t>
            </a:r>
            <a:r>
              <a:rPr lang="en-GB" dirty="0"/>
              <a:t>by </a:t>
            </a:r>
            <a:r>
              <a:rPr lang="en-GB" dirty="0" smtClean="0"/>
              <a:t>ERYC: found reinstatement feasible.  </a:t>
            </a:r>
          </a:p>
          <a:p>
            <a:r>
              <a:rPr lang="en-GB" dirty="0" smtClean="0"/>
              <a:t>Proposed routes </a:t>
            </a:r>
            <a:r>
              <a:rPr lang="en-GB" dirty="0"/>
              <a:t>round Market Weighton, Pocklington and Stamford </a:t>
            </a:r>
            <a:r>
              <a:rPr lang="en-GB" dirty="0" smtClean="0"/>
              <a:t>Bridge.  </a:t>
            </a:r>
          </a:p>
          <a:p>
            <a:r>
              <a:rPr lang="en-GB" dirty="0" smtClean="0"/>
              <a:t>Reinstatement = value </a:t>
            </a:r>
            <a:r>
              <a:rPr lang="en-GB" dirty="0"/>
              <a:t>for money </a:t>
            </a:r>
            <a:r>
              <a:rPr lang="en-GB" dirty="0" smtClean="0"/>
              <a:t>according to </a:t>
            </a:r>
            <a:r>
              <a:rPr lang="en-GB" dirty="0" err="1" smtClean="0"/>
              <a:t>DfT’s</a:t>
            </a:r>
            <a:r>
              <a:rPr lang="en-GB" dirty="0" smtClean="0"/>
              <a:t> benefit</a:t>
            </a:r>
            <a:r>
              <a:rPr lang="en-GB" dirty="0"/>
              <a:t>/cost analysis.  </a:t>
            </a:r>
          </a:p>
          <a:p>
            <a:endParaRPr lang="en-US" dirty="0" smtClean="0"/>
          </a:p>
          <a:p>
            <a:r>
              <a:rPr lang="en-US" b="1" dirty="0" smtClean="0"/>
              <a:t>2016 </a:t>
            </a:r>
            <a:r>
              <a:rPr lang="en-US" b="1" i="1" dirty="0" smtClean="0"/>
              <a:t>Steer Davies </a:t>
            </a:r>
            <a:r>
              <a:rPr lang="en-US" b="1" i="1" dirty="0" err="1" smtClean="0"/>
              <a:t>Gleave</a:t>
            </a:r>
            <a:r>
              <a:rPr lang="en-US" b="1" i="1" dirty="0" smtClean="0"/>
              <a:t> </a:t>
            </a:r>
            <a:r>
              <a:rPr lang="en-US" b="1" dirty="0" smtClean="0"/>
              <a:t>report</a:t>
            </a:r>
          </a:p>
          <a:p>
            <a:pPr lvl="1"/>
            <a:r>
              <a:rPr lang="en-US" dirty="0" smtClean="0"/>
              <a:t>Commissioned by the </a:t>
            </a:r>
            <a:r>
              <a:rPr lang="en-US" dirty="0" err="1" smtClean="0"/>
              <a:t>DfT</a:t>
            </a:r>
            <a:r>
              <a:rPr lang="en-US" dirty="0" smtClean="0"/>
              <a:t> following meeting with rail minister, Paul Maynard.</a:t>
            </a:r>
            <a:endParaRPr lang="en-US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605520" cy="48412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i="1" dirty="0" smtClean="0"/>
              <a:t>Hull</a:t>
            </a:r>
            <a:r>
              <a:rPr lang="en-GB" b="1" i="1" dirty="0"/>
              <a:t>-York sub-</a:t>
            </a:r>
            <a:r>
              <a:rPr lang="en-GB" b="1" i="1" dirty="0" smtClean="0"/>
              <a:t>corridor: poor </a:t>
            </a:r>
            <a:r>
              <a:rPr lang="en-GB" b="1" i="1" dirty="0"/>
              <a:t>connectivity, poor </a:t>
            </a:r>
            <a:r>
              <a:rPr lang="en-GB" b="1" i="1" dirty="0" smtClean="0"/>
              <a:t>reliability</a:t>
            </a:r>
            <a:r>
              <a:rPr lang="en-GB" b="1" dirty="0" smtClean="0"/>
              <a:t> </a:t>
            </a:r>
            <a:endParaRPr lang="en-GB" dirty="0"/>
          </a:p>
          <a:p>
            <a:r>
              <a:rPr lang="en-GB" dirty="0" smtClean="0"/>
              <a:t>A1079 </a:t>
            </a:r>
            <a:r>
              <a:rPr lang="en-GB" dirty="0"/>
              <a:t>between Beverley and </a:t>
            </a:r>
            <a:r>
              <a:rPr lang="en-GB" dirty="0" smtClean="0"/>
              <a:t>York: barely </a:t>
            </a:r>
            <a:r>
              <a:rPr lang="en-GB" dirty="0"/>
              <a:t>adequate </a:t>
            </a:r>
            <a:r>
              <a:rPr lang="en-GB" dirty="0" smtClean="0"/>
              <a:t>for current </a:t>
            </a:r>
            <a:r>
              <a:rPr lang="en-GB" dirty="0"/>
              <a:t>needs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ERYC </a:t>
            </a:r>
            <a:r>
              <a:rPr lang="en-GB" dirty="0"/>
              <a:t>Local Plan Strategy </a:t>
            </a:r>
            <a:r>
              <a:rPr lang="en-GB" dirty="0" smtClean="0"/>
              <a:t>(2016</a:t>
            </a:r>
            <a:r>
              <a:rPr lang="en-GB" dirty="0"/>
              <a:t>) recognises </a:t>
            </a:r>
            <a:r>
              <a:rPr lang="en-GB" dirty="0" smtClean="0"/>
              <a:t>serious congestion </a:t>
            </a:r>
            <a:r>
              <a:rPr lang="en-GB" dirty="0"/>
              <a:t>at peak </a:t>
            </a:r>
            <a:r>
              <a:rPr lang="en-GB" dirty="0" smtClean="0"/>
              <a:t>times: </a:t>
            </a:r>
            <a:r>
              <a:rPr lang="en-GB" i="1" dirty="0" smtClean="0"/>
              <a:t>“road </a:t>
            </a:r>
            <a:r>
              <a:rPr lang="en-GB" i="1" dirty="0"/>
              <a:t>network cannot be expected to accommodate unconstrained traffic growth</a:t>
            </a:r>
            <a:r>
              <a:rPr lang="en-GB" dirty="0" smtClean="0"/>
              <a:t>”.  </a:t>
            </a:r>
          </a:p>
          <a:p>
            <a:pPr lvl="1"/>
            <a:r>
              <a:rPr lang="en-GB" dirty="0" smtClean="0"/>
              <a:t>Seventh </a:t>
            </a:r>
            <a:r>
              <a:rPr lang="en-GB" dirty="0"/>
              <a:t>most dangerous road in the UK. </a:t>
            </a:r>
            <a:endParaRPr lang="en-GB" dirty="0" smtClean="0"/>
          </a:p>
          <a:p>
            <a:pPr lvl="1"/>
            <a:r>
              <a:rPr lang="en-GB" dirty="0" smtClean="0"/>
              <a:t>Except for 1.5 miles, 27 miles from Beverley to A64 York bypass are single carriageway. </a:t>
            </a:r>
          </a:p>
          <a:p>
            <a:pPr lvl="1"/>
            <a:r>
              <a:rPr lang="en-GB" dirty="0" smtClean="0"/>
              <a:t>Growing </a:t>
            </a:r>
            <a:r>
              <a:rPr lang="en-GB" dirty="0"/>
              <a:t>inadequacy of </a:t>
            </a:r>
            <a:r>
              <a:rPr lang="en-GB" dirty="0" smtClean="0"/>
              <a:t>A1079 </a:t>
            </a:r>
            <a:r>
              <a:rPr lang="en-GB" dirty="0"/>
              <a:t>affects commuting, </a:t>
            </a:r>
            <a:r>
              <a:rPr lang="en-GB" dirty="0" smtClean="0"/>
              <a:t>freight, tourism and hinders economic </a:t>
            </a:r>
            <a:r>
              <a:rPr lang="en-GB" dirty="0"/>
              <a:t>growth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 smtClean="0"/>
              <a:t>Slow bus </a:t>
            </a:r>
            <a:r>
              <a:rPr lang="en-GB" b="1" dirty="0"/>
              <a:t>services between Hull and </a:t>
            </a:r>
            <a:r>
              <a:rPr lang="en-GB" b="1" dirty="0" smtClean="0"/>
              <a:t>York</a:t>
            </a:r>
            <a:endParaRPr lang="en-GB" dirty="0"/>
          </a:p>
          <a:p>
            <a:r>
              <a:rPr lang="en-GB" dirty="0" smtClean="0"/>
              <a:t>Market Weighton</a:t>
            </a:r>
            <a:r>
              <a:rPr lang="mr-IN" dirty="0" smtClean="0"/>
              <a:t>–</a:t>
            </a:r>
            <a:r>
              <a:rPr lang="en-GB" dirty="0" smtClean="0"/>
              <a:t>Hull: 60 mins (22 miles); </a:t>
            </a:r>
            <a:r>
              <a:rPr lang="en-GB" dirty="0"/>
              <a:t>Market </a:t>
            </a:r>
            <a:r>
              <a:rPr lang="en-GB" dirty="0" smtClean="0"/>
              <a:t>Weighton</a:t>
            </a:r>
            <a:r>
              <a:rPr lang="mr-IN" dirty="0"/>
              <a:t>–</a:t>
            </a:r>
            <a:r>
              <a:rPr lang="en-GB" dirty="0" smtClean="0"/>
              <a:t>York: </a:t>
            </a:r>
            <a:r>
              <a:rPr lang="en-GB" dirty="0"/>
              <a:t>45 </a:t>
            </a:r>
            <a:r>
              <a:rPr lang="en-GB" dirty="0" smtClean="0"/>
              <a:t>mins (21 miles). </a:t>
            </a:r>
          </a:p>
          <a:p>
            <a:pPr lvl="1"/>
            <a:r>
              <a:rPr lang="en-GB" dirty="0" smtClean="0"/>
              <a:t>At </a:t>
            </a:r>
            <a:r>
              <a:rPr lang="en-GB" dirty="0"/>
              <a:t>peak times buses </a:t>
            </a:r>
            <a:r>
              <a:rPr lang="en-GB" dirty="0" smtClean="0"/>
              <a:t>caught in </a:t>
            </a:r>
            <a:r>
              <a:rPr lang="en-GB" dirty="0"/>
              <a:t>heavy congestion and </a:t>
            </a:r>
            <a:r>
              <a:rPr lang="en-GB" dirty="0" smtClean="0"/>
              <a:t>unable </a:t>
            </a:r>
            <a:r>
              <a:rPr lang="en-GB" dirty="0"/>
              <a:t>to keep to schedule. 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Rail </a:t>
            </a:r>
            <a:r>
              <a:rPr lang="en-GB" b="1" dirty="0"/>
              <a:t>services between Hull and York via </a:t>
            </a:r>
            <a:r>
              <a:rPr lang="en-GB" b="1" dirty="0" smtClean="0"/>
              <a:t>Selby</a:t>
            </a:r>
            <a:endParaRPr lang="en-GB" dirty="0"/>
          </a:p>
          <a:p>
            <a:r>
              <a:rPr lang="en-GB" dirty="0" smtClean="0"/>
              <a:t>Current </a:t>
            </a:r>
            <a:r>
              <a:rPr lang="en-GB" dirty="0"/>
              <a:t>rail service between Hull and York </a:t>
            </a:r>
            <a:r>
              <a:rPr lang="en-GB" dirty="0" smtClean="0"/>
              <a:t>takes an indirect </a:t>
            </a:r>
            <a:r>
              <a:rPr lang="en-GB" dirty="0"/>
              <a:t>route via Selby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slow: most trains take 62-75 minutes.  </a:t>
            </a:r>
            <a:endParaRPr lang="en-GB" dirty="0" smtClean="0"/>
          </a:p>
          <a:p>
            <a:r>
              <a:rPr lang="en-GB" dirty="0" smtClean="0"/>
              <a:t>Minsters </a:t>
            </a:r>
            <a:r>
              <a:rPr lang="en-GB" dirty="0"/>
              <a:t>line route would offer a Hull to York journey time of 56 minutes</a:t>
            </a:r>
            <a:r>
              <a:rPr lang="en-GB" dirty="0" smtClean="0"/>
              <a:t>.  </a:t>
            </a:r>
            <a:endParaRPr lang="en-GB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2904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Existing </a:t>
            </a:r>
            <a:r>
              <a:rPr lang="en-GB" sz="2000" b="1" dirty="0"/>
              <a:t>routes from Hull to the mainline rail network lack </a:t>
            </a:r>
            <a:r>
              <a:rPr lang="en-GB" sz="2000" b="1" dirty="0" smtClean="0"/>
              <a:t>resilience</a:t>
            </a:r>
            <a:r>
              <a:rPr lang="en-GB" sz="2000" dirty="0"/>
              <a:t> </a:t>
            </a:r>
          </a:p>
          <a:p>
            <a:r>
              <a:rPr lang="en-GB" sz="2000" dirty="0" smtClean="0"/>
              <a:t>Main </a:t>
            </a:r>
            <a:r>
              <a:rPr lang="en-GB" sz="2000" dirty="0"/>
              <a:t>line to Hull from </a:t>
            </a:r>
            <a:r>
              <a:rPr lang="en-GB" sz="2000" dirty="0" smtClean="0"/>
              <a:t>west at </a:t>
            </a:r>
            <a:r>
              <a:rPr lang="en-GB" sz="2000" dirty="0"/>
              <a:t>risk of </a:t>
            </a:r>
            <a:r>
              <a:rPr lang="en-GB" sz="2000" dirty="0" smtClean="0"/>
              <a:t>disruption: passes </a:t>
            </a:r>
            <a:r>
              <a:rPr lang="en-GB" sz="2000" dirty="0"/>
              <a:t>along </a:t>
            </a:r>
            <a:r>
              <a:rPr lang="en-GB" sz="2000" dirty="0" smtClean="0"/>
              <a:t>Humber foreshore: high </a:t>
            </a:r>
            <a:r>
              <a:rPr lang="en-GB" sz="2000" dirty="0"/>
              <a:t>risk of </a:t>
            </a:r>
            <a:r>
              <a:rPr lang="en-GB" sz="2000" dirty="0" smtClean="0"/>
              <a:t>flooding; line closed by flood/tide </a:t>
            </a:r>
            <a:r>
              <a:rPr lang="en-GB" sz="2000" dirty="0"/>
              <a:t>twice in </a:t>
            </a:r>
            <a:r>
              <a:rPr lang="en-GB" sz="2000" dirty="0" smtClean="0"/>
              <a:t>last </a:t>
            </a:r>
            <a:r>
              <a:rPr lang="en-GB" sz="2000" dirty="0"/>
              <a:t>ten years. 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Predicted </a:t>
            </a:r>
            <a:r>
              <a:rPr lang="en-GB" sz="2000" dirty="0"/>
              <a:t>sea level rise in </a:t>
            </a:r>
            <a:r>
              <a:rPr lang="en-GB" sz="2000" dirty="0" smtClean="0"/>
              <a:t>Humber </a:t>
            </a:r>
            <a:r>
              <a:rPr lang="en-GB" sz="2000" dirty="0"/>
              <a:t>estuary </a:t>
            </a:r>
            <a:r>
              <a:rPr lang="en-GB" sz="2000" dirty="0" smtClean="0"/>
              <a:t>will increase frequency. </a:t>
            </a:r>
          </a:p>
          <a:p>
            <a:pPr lvl="1"/>
            <a:r>
              <a:rPr lang="en-GB" sz="2000" dirty="0" smtClean="0"/>
              <a:t>2010 </a:t>
            </a:r>
            <a:r>
              <a:rPr lang="en-GB" sz="2000" dirty="0"/>
              <a:t>ERYC draft Climate Change </a:t>
            </a:r>
            <a:r>
              <a:rPr lang="en-GB" sz="2000" dirty="0" smtClean="0"/>
              <a:t>Strategy </a:t>
            </a:r>
            <a:r>
              <a:rPr lang="en-GB" sz="2000" dirty="0"/>
              <a:t>states that before 2050 “</a:t>
            </a:r>
            <a:r>
              <a:rPr lang="en-GB" sz="2000" i="1" dirty="0"/>
              <a:t>Alternative routes may need to be found or existing routes protected for road and rail infrastructure</a:t>
            </a:r>
            <a:r>
              <a:rPr lang="en-GB" sz="2000" dirty="0"/>
              <a:t>”. </a:t>
            </a:r>
            <a:endParaRPr lang="en-GB" sz="2000" dirty="0" smtClean="0"/>
          </a:p>
          <a:p>
            <a:pPr lvl="1"/>
            <a:r>
              <a:rPr lang="en-GB" sz="2000" dirty="0" smtClean="0"/>
              <a:t>Swing </a:t>
            </a:r>
            <a:r>
              <a:rPr lang="en-GB" sz="2000" dirty="0"/>
              <a:t>bridges at Selby and Goole add vulnerability to </a:t>
            </a:r>
            <a:r>
              <a:rPr lang="en-GB" sz="2000" dirty="0" smtClean="0"/>
              <a:t>routes </a:t>
            </a:r>
            <a:r>
              <a:rPr lang="en-GB" sz="2000" dirty="0"/>
              <a:t>serving </a:t>
            </a:r>
            <a:r>
              <a:rPr lang="en-GB" sz="2000" dirty="0" smtClean="0"/>
              <a:t>Hull</a:t>
            </a:r>
          </a:p>
          <a:p>
            <a:pPr lvl="1"/>
            <a:r>
              <a:rPr lang="en-GB" sz="2000" dirty="0" smtClean="0"/>
              <a:t>Problems infrequent</a:t>
            </a:r>
            <a:r>
              <a:rPr lang="en-GB" sz="2000" dirty="0"/>
              <a:t>, but </a:t>
            </a:r>
            <a:r>
              <a:rPr lang="en-GB" sz="2000" dirty="0" smtClean="0"/>
              <a:t>disruption unpredictable </a:t>
            </a:r>
            <a:r>
              <a:rPr lang="en-GB" sz="2000" dirty="0"/>
              <a:t>and may be long-lasting.  </a:t>
            </a:r>
            <a:endParaRPr lang="en-GB" sz="2000" dirty="0" smtClean="0"/>
          </a:p>
          <a:p>
            <a:pPr lvl="1"/>
            <a:r>
              <a:rPr lang="en-GB" sz="2000" dirty="0" smtClean="0"/>
              <a:t>For network </a:t>
            </a:r>
            <a:r>
              <a:rPr lang="en-GB" sz="2000" dirty="0"/>
              <a:t>resilience a diversionary rail link to Hull is therefore needed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Line will </a:t>
            </a:r>
            <a:r>
              <a:rPr lang="en-GB" sz="2000" dirty="0"/>
              <a:t>not </a:t>
            </a:r>
            <a:r>
              <a:rPr lang="en-GB" sz="2000" i="1" dirty="0"/>
              <a:t>replace</a:t>
            </a:r>
            <a:r>
              <a:rPr lang="en-GB" sz="2000" dirty="0"/>
              <a:t> the main route to the west, but </a:t>
            </a:r>
            <a:r>
              <a:rPr lang="en-GB" sz="2000" dirty="0" smtClean="0"/>
              <a:t>ensure </a:t>
            </a:r>
            <a:r>
              <a:rPr lang="en-GB" sz="2000" dirty="0"/>
              <a:t>that, if </a:t>
            </a:r>
            <a:r>
              <a:rPr lang="en-GB" sz="2000" dirty="0" smtClean="0"/>
              <a:t>it is disrupted</a:t>
            </a:r>
            <a:r>
              <a:rPr lang="en-GB" sz="2000" dirty="0"/>
              <a:t>, Hull and </a:t>
            </a:r>
            <a:r>
              <a:rPr lang="en-GB" sz="2000" dirty="0" smtClean="0"/>
              <a:t>East </a:t>
            </a:r>
            <a:r>
              <a:rPr lang="en-GB" sz="2000" dirty="0"/>
              <a:t>Riding will not be cut off from </a:t>
            </a:r>
            <a:r>
              <a:rPr lang="en-GB" sz="2000" dirty="0" smtClean="0"/>
              <a:t>mainline </a:t>
            </a:r>
            <a:r>
              <a:rPr lang="en-GB" sz="2000" dirty="0"/>
              <a:t>rail </a:t>
            </a:r>
            <a:r>
              <a:rPr lang="en-GB" sz="2000" dirty="0" smtClean="0"/>
              <a:t>network.</a:t>
            </a:r>
            <a:endParaRPr lang="en-GB" sz="2000" dirty="0"/>
          </a:p>
        </p:txBody>
      </p:sp>
      <p:pic>
        <p:nvPicPr>
          <p:cNvPr id="5" name="Picture 4" descr="Minsters Rail Campaign-logo no strap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6527800" cy="14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338</Words>
  <Application>Microsoft Macintosh PowerPoint</Application>
  <PresentationFormat>On-screen Show (4:3)</PresentationFormat>
  <Paragraphs>127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Reinstatement of the line from Beverley to York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Hull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Minsters Line: Beverley to York</dc:title>
  <dc:creator>James Connelly</dc:creator>
  <cp:lastModifiedBy>James Connelly</cp:lastModifiedBy>
  <cp:revision>36</cp:revision>
  <dcterms:created xsi:type="dcterms:W3CDTF">2019-04-26T10:53:51Z</dcterms:created>
  <dcterms:modified xsi:type="dcterms:W3CDTF">2019-04-27T13:11:50Z</dcterms:modified>
</cp:coreProperties>
</file>